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  <p:sldMasterId id="2147483732" r:id="rId2"/>
    <p:sldMasterId id="2147483744" r:id="rId3"/>
  </p:sldMasterIdLst>
  <p:notesMasterIdLst>
    <p:notesMasterId r:id="rId43"/>
  </p:notesMasterIdLst>
  <p:sldIdLst>
    <p:sldId id="319" r:id="rId4"/>
    <p:sldId id="307" r:id="rId5"/>
    <p:sldId id="269" r:id="rId6"/>
    <p:sldId id="308" r:id="rId7"/>
    <p:sldId id="309" r:id="rId8"/>
    <p:sldId id="310" r:id="rId9"/>
    <p:sldId id="311" r:id="rId10"/>
    <p:sldId id="312" r:id="rId11"/>
    <p:sldId id="314" r:id="rId12"/>
    <p:sldId id="313" r:id="rId13"/>
    <p:sldId id="317" r:id="rId14"/>
    <p:sldId id="315" r:id="rId15"/>
    <p:sldId id="320" r:id="rId16"/>
    <p:sldId id="397" r:id="rId17"/>
    <p:sldId id="398" r:id="rId18"/>
    <p:sldId id="399" r:id="rId19"/>
    <p:sldId id="395" r:id="rId20"/>
    <p:sldId id="379" r:id="rId21"/>
    <p:sldId id="394" r:id="rId22"/>
    <p:sldId id="396" r:id="rId23"/>
    <p:sldId id="321" r:id="rId24"/>
    <p:sldId id="322" r:id="rId25"/>
    <p:sldId id="325" r:id="rId26"/>
    <p:sldId id="385" r:id="rId27"/>
    <p:sldId id="326" r:id="rId28"/>
    <p:sldId id="386" r:id="rId29"/>
    <p:sldId id="324" r:id="rId30"/>
    <p:sldId id="387" r:id="rId31"/>
    <p:sldId id="327" r:id="rId32"/>
    <p:sldId id="388" r:id="rId33"/>
    <p:sldId id="328" r:id="rId34"/>
    <p:sldId id="389" r:id="rId35"/>
    <p:sldId id="323" r:id="rId36"/>
    <p:sldId id="390" r:id="rId37"/>
    <p:sldId id="330" r:id="rId38"/>
    <p:sldId id="391" r:id="rId39"/>
    <p:sldId id="329" r:id="rId40"/>
    <p:sldId id="392" r:id="rId41"/>
    <p:sldId id="393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9348A-1A70-4285-A0C2-FED1C4D41F47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8CCC8-383D-4FB7-8382-4C2C2F3BEC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803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2870F-526C-4CB4-A3F0-868234C276A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01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2870F-526C-4CB4-A3F0-868234C276A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78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2870F-526C-4CB4-A3F0-868234C276A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67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2870F-526C-4CB4-A3F0-868234C276A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56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2870F-526C-4CB4-A3F0-868234C276A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907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2870F-526C-4CB4-A3F0-868234C276A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031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2870F-526C-4CB4-A3F0-868234C276A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8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2870F-526C-4CB4-A3F0-868234C276A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8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6600" b="1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72BEE-030A-4B98-9B71-0D076406EB4C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5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B55CD-84A3-4A23-814A-94B9227A0D54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05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71E8E-D00C-401E-9627-C116097F7AB4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385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BBC5E-9354-444D-9EDE-DF91D980AB1C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5528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7326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7762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434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46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147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081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93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0678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D943-37F3-4721-B4BC-9E5FDCAB5468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28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4253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111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6928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4871B-8323-4D2D-B5AA-1EB877163978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CB582-F3EA-493E-B827-AC5A95E35FD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8140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7EAAC-D795-4C27-ACD4-B8B1311826C6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010E7-E9F5-4F57-8B36-1F24452A41A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279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52159-5D00-4D64-AAAB-88EA8DA060C5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44F98-CD9C-4D62-AD91-03B263C94D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4170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5D0F8-49BD-4640-BEAE-17362B2C88B6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6B798-1EE8-46F8-985B-3C8CEA10EE7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9906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67DEE-BC59-4335-BE7A-E14652D478F9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564B3-BC8D-4BBA-88B6-95D02A7228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28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FBBAC-B1F2-4EDD-9E27-957AA2B062D8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B5BEF-C5C1-47C1-A557-7E13C9AA95E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8123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B743C-CDEA-4A38-A24A-E1C0696F4194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C43DA-DDEE-4B75-9CB9-094A24075D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410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>
            <a:normAutofit/>
          </a:bodyPr>
          <a:lstStyle>
            <a:lvl1pPr latinLnBrk="0">
              <a:defRPr lang="zh-TW" sz="52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200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AA952-4E9F-4568-945F-82E03A324857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63248-9CB6-42F7-B5E2-C226A3C34537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51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63D78-D5D7-48B4-95F3-45A957A0A74C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4BAAB-4502-41FF-B1B9-19F0D2134BC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393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58B27-1EC0-4DF3-A0AD-FEE7250F8580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5FF0-B76E-4E6D-9AF0-B3AA75A7D4B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196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67150-D4F8-488F-99E1-7A4582955400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CF4C5-81E4-4814-AD63-190271B51B3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8550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79C9B-E7BD-40F0-92F9-16BC0005BC90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0B78C-C4FD-404D-9967-803015807B3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812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5FCE1-5704-42F3-A889-4A8B9C6C31D3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50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BE929-E4CD-48E0-94BD-79B781BFAC87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507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BF83E-5E7F-4D2B-B8F1-AA5D677CFFD6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59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04519-00A4-4137-97CA-3836AA3D7A98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0BE39-7CE0-4F98-8576-2616F9FE9AC0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258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E8F71-7034-4AF0-A5B6-E479413CDF8D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94D57-9489-404D-8CDA-9BF9DC960F35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53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7"/>
          <p:cNvSpPr/>
          <p:nvPr/>
        </p:nvSpPr>
        <p:spPr>
          <a:xfrm>
            <a:off x="1293813" y="533400"/>
            <a:ext cx="6858000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84CF0-D86A-43C6-B6FB-131F5157C9D6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4479A-7E73-46D0-9EB8-5B96DB801229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03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614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按一下以編輯母片文字樣式</a:t>
            </a:r>
          </a:p>
          <a:p>
            <a:pPr lvl="1"/>
            <a:r>
              <a:rPr lang="zh-TW" altLang="zh-TW" smtClean="0"/>
              <a:t>第二層</a:t>
            </a:r>
          </a:p>
          <a:p>
            <a:pPr lvl="2"/>
            <a:r>
              <a:rPr lang="zh-TW" altLang="zh-TW" smtClean="0"/>
              <a:t>第三層</a:t>
            </a:r>
          </a:p>
          <a:p>
            <a:pPr lvl="3"/>
            <a:r>
              <a:rPr lang="zh-TW" altLang="zh-TW" smtClean="0"/>
              <a:t>第四層</a:t>
            </a:r>
          </a:p>
          <a:p>
            <a:pPr lvl="4"/>
            <a:r>
              <a:rPr lang="zh-TW" altLang="zh-TW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2021/9/24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79525" y="6505575"/>
            <a:ext cx="68770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50" b="1">
                <a:solidFill>
                  <a:schemeClr val="accent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58160C1-ED47-430F-B5E0-B25BBFB1DD50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28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4200F-426E-4B24-ACEA-4E56A282BF4F}" type="datetimeFigureOut">
              <a:rPr lang="zh-TW" altLang="en-US" smtClean="0"/>
              <a:t>2021/9/24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11166-8A2A-43D9-8F3C-41CA4743F1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11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4ECB22A-8255-4504-8934-1EFEDCA38179}" type="datetimeFigureOut">
              <a:rPr lang="zh-TW" altLang="en-US"/>
              <a:pPr>
                <a:defRPr/>
              </a:pPr>
              <a:t>2021/9/24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8CD2D71-82AE-425B-8FD6-31A55CC2BF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88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-up.tp.edu.tw/eng3/index.php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6.png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174"/>
            <a:ext cx="4146331" cy="689517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31" y="0"/>
            <a:ext cx="8045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1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1308538" y="0"/>
            <a:ext cx="8500570" cy="2165350"/>
          </a:xfrm>
          <a:prstGeom prst="flowChartProcess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tail</a:t>
            </a: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or</a:t>
            </a:r>
            <a:endParaRPr kumimoji="0" lang="en-US" altLang="zh-TW" sz="167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8194" name="Picture 2" descr="Tailor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3" y="2483069"/>
            <a:ext cx="5502271" cy="41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leermaker46 Job Graphic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198" name="Picture 6" descr="Kleermaker46 Job Graphic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1" y="2746101"/>
            <a:ext cx="3891182" cy="38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ailoring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065283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8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097855" y="1600200"/>
            <a:ext cx="4572000" cy="4114800"/>
          </a:xfrm>
        </p:spPr>
        <p:txBody>
          <a:bodyPr/>
          <a:lstStyle/>
          <a:p>
            <a:pPr lvl="0"/>
            <a:r>
              <a:rPr lang="en-US" altLang="zh-TW" sz="7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riv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endParaRPr lang="en-US" altLang="zh-TW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altLang="zh-TW" sz="7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sing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endParaRPr lang="en-US" altLang="zh-TW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altLang="zh-TW" sz="7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summ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endParaRPr lang="en-US" altLang="zh-TW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altLang="zh-TW" sz="7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teach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44450" indent="0">
              <a:buNone/>
            </a:pP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141780" y="1695289"/>
            <a:ext cx="4572000" cy="4114800"/>
          </a:xfrm>
        </p:spPr>
        <p:txBody>
          <a:bodyPr/>
          <a:lstStyle/>
          <a:p>
            <a:r>
              <a:rPr lang="en-US" altLang="zh-TW" sz="72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act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or</a:t>
            </a:r>
          </a:p>
          <a:p>
            <a:r>
              <a:rPr lang="en-US" altLang="zh-TW" sz="72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doct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or</a:t>
            </a:r>
          </a:p>
          <a:p>
            <a:r>
              <a:rPr lang="en-US" altLang="zh-TW" sz="72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sail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or</a:t>
            </a:r>
          </a:p>
          <a:p>
            <a:r>
              <a:rPr lang="en-US" altLang="zh-TW" sz="72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tail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or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36483" y="220718"/>
            <a:ext cx="11477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>
                <a:solidFill>
                  <a:srgbClr val="7030A0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96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er</a:t>
            </a:r>
            <a:r>
              <a:rPr lang="en-US" altLang="zh-TW" sz="9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/ </a:t>
            </a:r>
            <a:r>
              <a:rPr lang="en-US" altLang="zh-TW" sz="9600" dirty="0">
                <a:solidFill>
                  <a:srgbClr val="7030A0"/>
                </a:solidFill>
                <a:latin typeface="Arial Black" panose="020B0A04020102020204" pitchFamily="34" charset="0"/>
              </a:rPr>
              <a:t>-or /ɚ</a:t>
            </a:r>
            <a:r>
              <a:rPr lang="en-US" altLang="zh-TW" sz="9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/ sound </a:t>
            </a:r>
            <a:endParaRPr lang="zh-TW" altLang="en-US" sz="9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擁護藝人者把寶可夢退步進程做成動畫，讓你一次看懂寶可夢退步時究竟產生了甚麼事! 來自網路上的朋友們: 我不絕以來都受騙了! |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56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92" y="0"/>
            <a:ext cx="6035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1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4116" b="5711"/>
          <a:stretch/>
        </p:blipFill>
        <p:spPr>
          <a:xfrm>
            <a:off x="0" y="0"/>
            <a:ext cx="12192000" cy="686330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9567" y="895272"/>
            <a:ext cx="7639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hlinkClick r:id="rId3"/>
              </a:rPr>
              <a:t>http://</a:t>
            </a:r>
            <a:r>
              <a:rPr lang="en-US" altLang="zh-TW" sz="3200" dirty="0" err="1" smtClean="0">
                <a:hlinkClick r:id="rId3"/>
              </a:rPr>
              <a:t>english-up.tp.edu.tw</a:t>
            </a:r>
            <a:r>
              <a:rPr lang="en-US" altLang="zh-TW" sz="3200" dirty="0" smtClean="0">
                <a:hlinkClick r:id="rId3"/>
              </a:rPr>
              <a:t>/</a:t>
            </a:r>
            <a:r>
              <a:rPr lang="en-US" altLang="zh-TW" sz="3200" dirty="0" err="1" smtClean="0">
                <a:hlinkClick r:id="rId3"/>
              </a:rPr>
              <a:t>eng3</a:t>
            </a:r>
            <a:r>
              <a:rPr lang="en-US" altLang="zh-TW" sz="3200" dirty="0" smtClean="0">
                <a:hlinkClick r:id="rId3"/>
              </a:rPr>
              <a:t>/</a:t>
            </a:r>
            <a:r>
              <a:rPr lang="en-US" altLang="zh-TW" sz="3200" dirty="0" err="1" smtClean="0">
                <a:hlinkClick r:id="rId3"/>
              </a:rPr>
              <a:t>index.php</a:t>
            </a:r>
            <a:r>
              <a:rPr lang="en-US" altLang="zh-TW" sz="3200" dirty="0" smtClean="0"/>
              <a:t> </a:t>
            </a:r>
            <a:endParaRPr lang="zh-TW" altLang="en-US" sz="32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5218386" y="3431651"/>
            <a:ext cx="215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XinYi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218386" y="4077982"/>
            <a:ext cx="215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506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218386" y="4624433"/>
            <a:ext cx="215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01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218386" y="5270764"/>
            <a:ext cx="215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Mandy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3901" b="5711"/>
          <a:stretch/>
        </p:blipFill>
        <p:spPr>
          <a:xfrm>
            <a:off x="-1" y="0"/>
            <a:ext cx="12192001" cy="686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37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3686" b="6357"/>
          <a:stretch/>
        </p:blipFill>
        <p:spPr>
          <a:xfrm>
            <a:off x="0" y="0"/>
            <a:ext cx="12192000" cy="689212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270234" y="2065283"/>
            <a:ext cx="488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V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096000" y="2065283"/>
            <a:ext cx="488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V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270234" y="3092118"/>
            <a:ext cx="488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V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955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3902" b="5926"/>
          <a:stretch/>
        </p:blipFill>
        <p:spPr>
          <a:xfrm>
            <a:off x="-1" y="0"/>
            <a:ext cx="12192001" cy="68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11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4330" r="13355" b="4636"/>
          <a:stretch/>
        </p:blipFill>
        <p:spPr>
          <a:xfrm rot="16200000">
            <a:off x="2665830" y="-2665831"/>
            <a:ext cx="686034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2529" r="-614" b="-2529"/>
          <a:stretch/>
        </p:blipFill>
        <p:spPr>
          <a:xfrm>
            <a:off x="0" y="-1"/>
            <a:ext cx="4903076" cy="702242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249916" y="961697"/>
            <a:ext cx="63850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有上診斷系統練習答題的同學，可</a:t>
            </a:r>
            <a:r>
              <a:rPr lang="zh-TW" altLang="en-US" sz="4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請家長簽名，下週英語課換印章</a:t>
            </a:r>
            <a:r>
              <a:rPr lang="en-US" altLang="zh-TW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pPr algn="ctr"/>
            <a:r>
              <a:rPr lang="zh-TW" altLang="en-US" sz="7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連結在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標楷體" panose="03000509000000000000" pitchFamily="65" charset="-120"/>
              </a:rPr>
              <a:t>Mandy</a:t>
            </a:r>
            <a:r>
              <a:rPr lang="zh-TW" altLang="en-US" sz="7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老師網頁</a:t>
            </a:r>
            <a:endParaRPr lang="zh-TW" altLang="en-US" sz="7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40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372" y="0"/>
            <a:ext cx="12034345" cy="1325563"/>
          </a:xfrm>
        </p:spPr>
        <p:txBody>
          <a:bodyPr/>
          <a:lstStyle/>
          <a:p>
            <a:r>
              <a:rPr lang="en-US" altLang="zh-TW" b="1" dirty="0" smtClean="0">
                <a:latin typeface="Comic Sans MS" panose="030F0702030302020204" pitchFamily="66" charset="0"/>
              </a:rPr>
              <a:t>Leaderboard of Starter Unit Story Time</a:t>
            </a:r>
            <a:endParaRPr lang="zh-TW" altLang="en-US" b="1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635" t="17349" r="22468" b="16703"/>
          <a:stretch/>
        </p:blipFill>
        <p:spPr>
          <a:xfrm>
            <a:off x="-1" y="993226"/>
            <a:ext cx="6290441" cy="586477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1444" t="13469" r="22952" b="17566"/>
          <a:stretch/>
        </p:blipFill>
        <p:spPr>
          <a:xfrm>
            <a:off x="6290440" y="993226"/>
            <a:ext cx="5901560" cy="586477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806262" y="993226"/>
            <a:ext cx="1718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501 Hannah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806261" y="1362558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505 Louis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806261" y="2171118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502 Peter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806260" y="3028078"/>
            <a:ext cx="190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504 Emily Kuo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806259" y="3434405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501 Ben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806258" y="3797091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504 Kathy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806258" y="4580781"/>
            <a:ext cx="15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501 Chilian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806257" y="4915259"/>
            <a:ext cx="159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503 Arthur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06257" y="5319120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505 Bella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806256" y="5716924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501 Anna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634241" y="2540450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504 Ila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634241" y="2905817"/>
            <a:ext cx="151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502 Oscar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634240" y="3212744"/>
            <a:ext cx="151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503 Naomi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634241" y="3925612"/>
            <a:ext cx="180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505 Howard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812924" y="4312810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505 Lucy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9096697" y="5400738"/>
            <a:ext cx="156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502 Wayne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8526505" y="5770070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504 Alice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8537024" y="6139402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504 Leo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8547543" y="6500804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503 Miffy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571185" y="5013540"/>
            <a:ext cx="13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504 Louis</a:t>
            </a:r>
            <a:endParaRPr lang="zh-TW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11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247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060732" y="4211122"/>
            <a:ext cx="3389586" cy="264687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16600" b="1" dirty="0" smtClean="0">
                <a:solidFill>
                  <a:srgbClr val="FF0000"/>
                </a:solidFill>
              </a:rPr>
              <a:t>/ɚ/</a:t>
            </a:r>
            <a:endParaRPr lang="zh-TW" altLang="en-US" sz="1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8547" y="-2668548"/>
            <a:ext cx="685490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85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Real English 02 Where are you from 고향이 어디예요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Country Are You From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59" y="2103708"/>
            <a:ext cx="6595241" cy="45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126194" y="456834"/>
            <a:ext cx="10184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Where are you from?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Where Are You From Scarlett Estevez GIF - Where Are You From Scarlett  Estevez Trixie Espinoza - Discover &amp;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3708"/>
            <a:ext cx="5470634" cy="45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6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/>
          </p:cNvPr>
          <p:cNvSpPr txBox="1"/>
          <p:nvPr/>
        </p:nvSpPr>
        <p:spPr>
          <a:xfrm>
            <a:off x="1558925" y="0"/>
            <a:ext cx="9074150" cy="1570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9600" dirty="0" smtClean="0">
                <a:solidFill>
                  <a:prstClr val="black"/>
                </a:solidFill>
                <a:latin typeface="Arial Black" panose="020B0A04020102020204" pitchFamily="34" charset="0"/>
                <a:ea typeface="新細明體" panose="02020500000000000000" pitchFamily="18" charset="-120"/>
              </a:rPr>
              <a:t>Australia</a:t>
            </a:r>
            <a:endParaRPr kumimoji="1" lang="zh-TW" altLang="en-US" sz="9600" dirty="0">
              <a:solidFill>
                <a:prstClr val="black"/>
              </a:solidFill>
              <a:latin typeface="Arial Black" panose="020B0A0402010202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304638" y="1570037"/>
            <a:ext cx="8887362" cy="5288626"/>
            <a:chOff x="2926267" y="1570037"/>
            <a:chExt cx="8332980" cy="5288626"/>
          </a:xfrm>
        </p:grpSpPr>
        <p:pic>
          <p:nvPicPr>
            <p:cNvPr id="7174" name="Picture 6" descr="Map australia colorful landmarks Royalty Free Vector 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65" b="12006"/>
            <a:stretch/>
          </p:blipFill>
          <p:spPr bwMode="auto">
            <a:xfrm>
              <a:off x="2926267" y="1570037"/>
              <a:ext cx="7318758" cy="528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群組 5"/>
            <p:cNvGrpSpPr/>
            <p:nvPr/>
          </p:nvGrpSpPr>
          <p:grpSpPr>
            <a:xfrm>
              <a:off x="8508875" y="3915194"/>
              <a:ext cx="2750372" cy="2346783"/>
              <a:chOff x="8508875" y="3915194"/>
              <a:chExt cx="2750372" cy="2346783"/>
            </a:xfrm>
          </p:grpSpPr>
          <p:sp>
            <p:nvSpPr>
              <p:cNvPr id="4" name="文字方塊 3"/>
              <p:cNvSpPr txBox="1"/>
              <p:nvPr/>
            </p:nvSpPr>
            <p:spPr>
              <a:xfrm>
                <a:off x="9525041" y="3915194"/>
                <a:ext cx="17342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Brisbane</a:t>
                </a:r>
                <a:endParaRPr lang="zh-TW" altLang="en-US" sz="24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5" name="甜甜圈 4"/>
              <p:cNvSpPr/>
              <p:nvPr/>
            </p:nvSpPr>
            <p:spPr>
              <a:xfrm>
                <a:off x="9331345" y="4030611"/>
                <a:ext cx="241820" cy="230833"/>
              </a:xfrm>
              <a:prstGeom prst="donu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甜甜圈 9"/>
              <p:cNvSpPr/>
              <p:nvPr/>
            </p:nvSpPr>
            <p:spPr>
              <a:xfrm>
                <a:off x="9050158" y="4355139"/>
                <a:ext cx="241820" cy="230833"/>
              </a:xfrm>
              <a:prstGeom prst="donu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文字方塊 10"/>
              <p:cNvSpPr txBox="1"/>
              <p:nvPr/>
            </p:nvSpPr>
            <p:spPr>
              <a:xfrm>
                <a:off x="9204486" y="4239724"/>
                <a:ext cx="17342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Sydney</a:t>
                </a:r>
                <a:endParaRPr lang="zh-TW" altLang="en-US" sz="24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2" name="甜甜圈 11"/>
              <p:cNvSpPr/>
              <p:nvPr/>
            </p:nvSpPr>
            <p:spPr>
              <a:xfrm>
                <a:off x="8508875" y="5800312"/>
                <a:ext cx="241820" cy="230833"/>
              </a:xfrm>
              <a:prstGeom prst="donu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文字方塊 12"/>
              <p:cNvSpPr txBox="1"/>
              <p:nvPr/>
            </p:nvSpPr>
            <p:spPr>
              <a:xfrm>
                <a:off x="8942162" y="5800312"/>
                <a:ext cx="17342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Melbourne</a:t>
                </a:r>
                <a:endParaRPr lang="zh-TW" altLang="en-US" sz="24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4" name="甜甜圈 13"/>
              <p:cNvSpPr/>
              <p:nvPr/>
            </p:nvSpPr>
            <p:spPr>
              <a:xfrm>
                <a:off x="9184150" y="5193142"/>
                <a:ext cx="241820" cy="230833"/>
              </a:xfrm>
              <a:prstGeom prst="donu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9377922" y="5069470"/>
                <a:ext cx="17342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Canberra</a:t>
                </a:r>
                <a:endParaRPr lang="zh-TW" altLang="en-US" sz="24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pic>
        <p:nvPicPr>
          <p:cNvPr id="7176" name="Picture 8" descr="Australian Flag GIFs - 24 Pieces of Animated Image for Fre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5" y="1570037"/>
            <a:ext cx="3137354" cy="211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/>
          <p:cNvSpPr/>
          <p:nvPr/>
        </p:nvSpPr>
        <p:spPr>
          <a:xfrm>
            <a:off x="9901558" y="4935006"/>
            <a:ext cx="1767624" cy="7252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8" name="Picture 10" descr="Chris H - Thor With Hammer White Background Clipart - Large Size Png Image  - Pik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7" y="3732856"/>
            <a:ext cx="3614353" cy="29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0" y="6261977"/>
            <a:ext cx="370643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Chris Hemsworth</a:t>
            </a:r>
            <a:endParaRPr lang="zh-TW" altLang="en-US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5"/>
          <a:srcRect l="10064" t="8012" b="3549"/>
          <a:stretch/>
        </p:blipFill>
        <p:spPr>
          <a:xfrm rot="20725713">
            <a:off x="9867949" y="668444"/>
            <a:ext cx="2179379" cy="142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5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7" r="38245" b="71264"/>
          <a:stretch/>
        </p:blipFill>
        <p:spPr>
          <a:xfrm>
            <a:off x="6479628" y="0"/>
            <a:ext cx="5712371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09447" y="2144110"/>
            <a:ext cx="5644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Let’s draw a word tree!</a:t>
            </a:r>
            <a:endParaRPr lang="zh-TW" altLang="en-US" sz="7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0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/>
          </p:cNvPr>
          <p:cNvSpPr txBox="1"/>
          <p:nvPr/>
        </p:nvSpPr>
        <p:spPr>
          <a:xfrm>
            <a:off x="1417790" y="1667"/>
            <a:ext cx="9074150" cy="1570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9600" dirty="0">
                <a:solidFill>
                  <a:prstClr val="black"/>
                </a:solidFill>
                <a:latin typeface="Arial Black" panose="020B0A04020102020204" pitchFamily="34" charset="0"/>
                <a:ea typeface="新細明體" panose="02020500000000000000" pitchFamily="18" charset="-120"/>
              </a:rPr>
              <a:t>India</a:t>
            </a:r>
            <a:endParaRPr kumimoji="1" lang="zh-TW" altLang="en-US" sz="9600" dirty="0">
              <a:solidFill>
                <a:prstClr val="black"/>
              </a:solidFill>
              <a:latin typeface="Arial Black" panose="020B0A040201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146" name="Picture 2" descr="Illustration map of India with nature, animals and landmarks. Editable  Vector illustration Stock Vector |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 b="3318"/>
          <a:stretch/>
        </p:blipFill>
        <p:spPr bwMode="auto">
          <a:xfrm>
            <a:off x="4209393" y="1571704"/>
            <a:ext cx="6621517" cy="52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ndia Flag GIF | All Waving Flag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1571704"/>
            <a:ext cx="3452648" cy="247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8526"/>
            <a:ext cx="4177862" cy="270550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-1" y="6261977"/>
            <a:ext cx="487154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Bollywood / Aamir Khan</a:t>
            </a:r>
            <a:endParaRPr lang="zh-TW" altLang="en-US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544550" y="2772794"/>
            <a:ext cx="184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New Delhi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甜甜圈 11"/>
          <p:cNvSpPr/>
          <p:nvPr/>
        </p:nvSpPr>
        <p:spPr>
          <a:xfrm>
            <a:off x="6337968" y="2888211"/>
            <a:ext cx="257908" cy="230833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903539" y="4411439"/>
            <a:ext cx="184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Mumbai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甜甜圈 13"/>
          <p:cNvSpPr/>
          <p:nvPr/>
        </p:nvSpPr>
        <p:spPr>
          <a:xfrm>
            <a:off x="5696957" y="4526856"/>
            <a:ext cx="257908" cy="230833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180781" y="4353732"/>
            <a:ext cx="184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Kolkata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甜甜圈 15"/>
          <p:cNvSpPr/>
          <p:nvPr/>
        </p:nvSpPr>
        <p:spPr>
          <a:xfrm>
            <a:off x="7974199" y="4469149"/>
            <a:ext cx="257908" cy="230833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6206575" y="2584387"/>
            <a:ext cx="2025532" cy="7252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l="3488" t="5687" r="6055" b="18656"/>
          <a:stretch/>
        </p:blipFill>
        <p:spPr>
          <a:xfrm rot="20625202">
            <a:off x="9459192" y="321250"/>
            <a:ext cx="2545606" cy="174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7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09447" y="2144110"/>
            <a:ext cx="5644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Let’s draw a word tree!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0" t="28276" r="40698" b="55402"/>
          <a:stretch/>
        </p:blipFill>
        <p:spPr>
          <a:xfrm>
            <a:off x="6574222" y="0"/>
            <a:ext cx="5617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/>
          </p:cNvPr>
          <p:cNvSpPr txBox="1"/>
          <p:nvPr/>
        </p:nvSpPr>
        <p:spPr>
          <a:xfrm>
            <a:off x="1558926" y="0"/>
            <a:ext cx="9074150" cy="1570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9600" dirty="0" smtClean="0">
                <a:solidFill>
                  <a:prstClr val="black"/>
                </a:solidFill>
                <a:latin typeface="Arial Black" panose="020B0A04020102020204" pitchFamily="34" charset="0"/>
                <a:ea typeface="新細明體" panose="02020500000000000000" pitchFamily="18" charset="-120"/>
              </a:rPr>
              <a:t>Japan</a:t>
            </a:r>
            <a:endParaRPr kumimoji="1" lang="zh-TW" altLang="en-US" sz="9600" dirty="0">
              <a:solidFill>
                <a:prstClr val="black"/>
              </a:solidFill>
              <a:latin typeface="Arial Black" panose="020B0A040201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983" b="4948"/>
          <a:stretch/>
        </p:blipFill>
        <p:spPr>
          <a:xfrm>
            <a:off x="3799491" y="1570037"/>
            <a:ext cx="7535916" cy="5287963"/>
          </a:xfrm>
          <a:prstGeom prst="rect">
            <a:avLst/>
          </a:prstGeom>
        </p:spPr>
      </p:pic>
      <p:pic>
        <p:nvPicPr>
          <p:cNvPr id="8194" name="Picture 2" descr="Japan Flag GIF | All Waving Flag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8" y="1653294"/>
            <a:ext cx="3247696" cy="216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an People with HIV Eat Sushi?” | Project Open H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967">
            <a:off x="8972876" y="-118546"/>
            <a:ext cx="3320399" cy="25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橢圓 12"/>
          <p:cNvSpPr/>
          <p:nvPr/>
        </p:nvSpPr>
        <p:spPr>
          <a:xfrm>
            <a:off x="8435365" y="5875085"/>
            <a:ext cx="1767624" cy="7252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2" y="3903137"/>
            <a:ext cx="3783639" cy="291932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33596" y="6255458"/>
            <a:ext cx="294815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Demon </a:t>
            </a:r>
            <a:r>
              <a:rPr lang="en-US" altLang="zh-TW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Slayer</a:t>
            </a:r>
            <a:endParaRPr lang="zh-TW" altLang="en-US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2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09447" y="2144110"/>
            <a:ext cx="5644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Let’s draw a word tree!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3" t="44368" r="43458" b="38851"/>
          <a:stretch/>
        </p:blipFill>
        <p:spPr>
          <a:xfrm>
            <a:off x="6463862" y="0"/>
            <a:ext cx="5728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2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/>
          </p:cNvPr>
          <p:cNvSpPr txBox="1"/>
          <p:nvPr/>
        </p:nvSpPr>
        <p:spPr>
          <a:xfrm>
            <a:off x="1574690" y="0"/>
            <a:ext cx="9074150" cy="1570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9600" dirty="0" smtClean="0">
                <a:solidFill>
                  <a:prstClr val="black"/>
                </a:solidFill>
                <a:latin typeface="Arial Black" panose="020B0A04020102020204" pitchFamily="34" charset="0"/>
                <a:ea typeface="新細明體" panose="02020500000000000000" pitchFamily="18" charset="-120"/>
              </a:rPr>
              <a:t>   Singapore</a:t>
            </a:r>
            <a:endParaRPr kumimoji="1" lang="zh-TW" altLang="en-US" sz="9600" dirty="0">
              <a:solidFill>
                <a:prstClr val="black"/>
              </a:solidFill>
              <a:latin typeface="Arial Black" panose="020B0A040201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47" y="1570037"/>
            <a:ext cx="7372221" cy="5287963"/>
          </a:xfrm>
          <a:prstGeom prst="rect">
            <a:avLst/>
          </a:prstGeom>
        </p:spPr>
      </p:pic>
      <p:pic>
        <p:nvPicPr>
          <p:cNvPr id="5122" name="Picture 2" descr="Singapore Flag GIF | All Waving Flag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5" y="1570037"/>
            <a:ext cx="3369761" cy="21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8345"/>
          <a:stretch/>
        </p:blipFill>
        <p:spPr>
          <a:xfrm rot="21129958">
            <a:off x="9699007" y="245204"/>
            <a:ext cx="2464324" cy="20090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339937" y="2295611"/>
            <a:ext cx="2852063" cy="120032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Hainanese </a:t>
            </a:r>
          </a:p>
          <a:p>
            <a:r>
              <a:rPr lang="en-US" altLang="zh-TW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chicken </a:t>
            </a:r>
            <a:r>
              <a:rPr lang="en-US" altLang="zh-TW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rice</a:t>
            </a:r>
            <a:endParaRPr lang="zh-TW" altLang="en-US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2" y="4070460"/>
            <a:ext cx="3464354" cy="244069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71390" y="5926384"/>
            <a:ext cx="170267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JJ Lin</a:t>
            </a:r>
            <a:endParaRPr lang="zh-TW" altLang="en-US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950863" y="5680162"/>
            <a:ext cx="199072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Sng </a:t>
            </a:r>
            <a:r>
              <a:rPr lang="en-US" altLang="zh-TW" sz="32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Ee</a:t>
            </a:r>
            <a:r>
              <a:rPr lang="en-US" altLang="zh-TW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32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Tze</a:t>
            </a:r>
            <a:endParaRPr lang="zh-TW" altLang="en-US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5700919" y="3393230"/>
            <a:ext cx="1767624" cy="7252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454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2222938" y="0"/>
            <a:ext cx="7586170" cy="2165350"/>
          </a:xfrm>
          <a:prstGeom prst="flowChartProcess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riv</a:t>
            </a: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er</a:t>
            </a:r>
            <a:endParaRPr kumimoji="0" lang="en-US" altLang="zh-TW" sz="16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1028" name="Picture 4" descr="River GIF - Find &amp;amp; Share on GIPHY | River, Scenery, Beautiful na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38" y="2165350"/>
            <a:ext cx="7777436" cy="437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31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09447" y="2144110"/>
            <a:ext cx="5644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Let’s draw a word tree!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0" t="61149" r="38551" b="10115"/>
          <a:stretch/>
        </p:blipFill>
        <p:spPr>
          <a:xfrm>
            <a:off x="6353502" y="0"/>
            <a:ext cx="5139560" cy="69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/>
          </p:cNvPr>
          <p:cNvSpPr txBox="1"/>
          <p:nvPr/>
        </p:nvSpPr>
        <p:spPr>
          <a:xfrm>
            <a:off x="1558925" y="5530"/>
            <a:ext cx="9074150" cy="1570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9600" dirty="0" smtClean="0">
                <a:solidFill>
                  <a:prstClr val="black"/>
                </a:solidFill>
                <a:latin typeface="Arial Black" panose="020B0A04020102020204" pitchFamily="34" charset="0"/>
                <a:ea typeface="新細明體" panose="02020500000000000000" pitchFamily="18" charset="-120"/>
              </a:rPr>
              <a:t>Spain</a:t>
            </a:r>
            <a:endParaRPr kumimoji="1" lang="zh-TW" altLang="en-US" sz="9600" dirty="0">
              <a:solidFill>
                <a:prstClr val="black"/>
              </a:solidFill>
              <a:latin typeface="Arial Black" panose="020B0A040201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634" y="1575566"/>
            <a:ext cx="8062201" cy="5282433"/>
          </a:xfrm>
          <a:prstGeom prst="rect">
            <a:avLst/>
          </a:prstGeom>
        </p:spPr>
      </p:pic>
      <p:pic>
        <p:nvPicPr>
          <p:cNvPr id="4098" name="Picture 2" descr="Spain Flag GIF | All Waving Flag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" y="1698661"/>
            <a:ext cx="3011214" cy="228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0" y="3983420"/>
            <a:ext cx="3159124" cy="2874579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5509" y="6268179"/>
            <a:ext cx="32202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Salvador </a:t>
            </a:r>
            <a:r>
              <a:rPr lang="en-US" altLang="zh-TW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Dali</a:t>
            </a:r>
            <a:endParaRPr lang="zh-TW" altLang="en-US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69862">
            <a:off x="9306745" y="193227"/>
            <a:ext cx="2652663" cy="176932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0423417" y="1924940"/>
            <a:ext cx="164683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Paella</a:t>
            </a:r>
            <a:endParaRPr lang="zh-TW" altLang="en-US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345237" y="3752586"/>
            <a:ext cx="124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Madrid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甜甜圈 12"/>
          <p:cNvSpPr/>
          <p:nvPr/>
        </p:nvSpPr>
        <p:spPr>
          <a:xfrm>
            <a:off x="6523772" y="3868003"/>
            <a:ext cx="257908" cy="230833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甜甜圈 13"/>
          <p:cNvSpPr/>
          <p:nvPr/>
        </p:nvSpPr>
        <p:spPr>
          <a:xfrm>
            <a:off x="9340544" y="3249445"/>
            <a:ext cx="257908" cy="230833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545312" y="3151133"/>
            <a:ext cx="1754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Barcelona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甜甜圈 15"/>
          <p:cNvSpPr/>
          <p:nvPr/>
        </p:nvSpPr>
        <p:spPr>
          <a:xfrm>
            <a:off x="8063538" y="4367244"/>
            <a:ext cx="257908" cy="230833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192493" y="4485792"/>
            <a:ext cx="153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Valencia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5212188" y="3559266"/>
            <a:ext cx="1767624" cy="7252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77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09447" y="2144110"/>
            <a:ext cx="5644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Let’s draw a word tree!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t="2528" r="71670" b="80690"/>
          <a:stretch/>
        </p:blipFill>
        <p:spPr>
          <a:xfrm>
            <a:off x="6353501" y="0"/>
            <a:ext cx="5838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7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/>
          </p:cNvPr>
          <p:cNvSpPr txBox="1"/>
          <p:nvPr/>
        </p:nvSpPr>
        <p:spPr>
          <a:xfrm>
            <a:off x="1558925" y="0"/>
            <a:ext cx="9074150" cy="1570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9600" dirty="0">
                <a:solidFill>
                  <a:prstClr val="black"/>
                </a:solidFill>
                <a:latin typeface="Arial Black" panose="020B0A04020102020204" pitchFamily="34" charset="0"/>
                <a:ea typeface="新細明體" panose="02020500000000000000" pitchFamily="18" charset="-120"/>
              </a:rPr>
              <a:t>Taiwan</a:t>
            </a:r>
            <a:endParaRPr kumimoji="1" lang="zh-TW" altLang="en-US" sz="9600" dirty="0">
              <a:solidFill>
                <a:prstClr val="black"/>
              </a:solidFill>
              <a:latin typeface="Arial Black" panose="020B0A040201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9218" name="Picture 2" descr="File:Animated-Flag-Taiwan.gif - 維基百科，自由嘅百科全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8" y="1570037"/>
            <a:ext cx="3390105" cy="223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4575" b="11045"/>
          <a:stretch/>
        </p:blipFill>
        <p:spPr>
          <a:xfrm>
            <a:off x="0" y="3659765"/>
            <a:ext cx="4023095" cy="27768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r="7071"/>
          <a:stretch/>
        </p:blipFill>
        <p:spPr>
          <a:xfrm>
            <a:off x="3817947" y="1556013"/>
            <a:ext cx="3860582" cy="530198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49304" y="6144273"/>
            <a:ext cx="251933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Mayday</a:t>
            </a:r>
            <a:endParaRPr lang="zh-TW" altLang="en-US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Picture 4" descr="About Taiwan】What Every Bubble Tea Drinker Should Know | Justaiwantour Blo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34" b="13619"/>
          <a:stretch/>
        </p:blipFill>
        <p:spPr bwMode="auto">
          <a:xfrm rot="20871277">
            <a:off x="9431753" y="249372"/>
            <a:ext cx="2581014" cy="19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529" y="2588953"/>
            <a:ext cx="4271733" cy="4271733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6096000" y="2626191"/>
            <a:ext cx="788715" cy="5370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904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09447" y="2144110"/>
            <a:ext cx="5644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Let’s draw a word tree!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t="18851" r="63083" b="61839"/>
          <a:stretch/>
        </p:blipFill>
        <p:spPr>
          <a:xfrm>
            <a:off x="6353502" y="-1"/>
            <a:ext cx="584334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2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/>
          </p:cNvPr>
          <p:cNvSpPr txBox="1"/>
          <p:nvPr/>
        </p:nvSpPr>
        <p:spPr>
          <a:xfrm>
            <a:off x="1497012" y="1"/>
            <a:ext cx="957738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800" dirty="0">
                <a:solidFill>
                  <a:prstClr val="black"/>
                </a:solidFill>
                <a:latin typeface="Arial Black" panose="020B0A04020102020204" pitchFamily="34" charset="0"/>
                <a:ea typeface="新細明體" panose="02020500000000000000" pitchFamily="18" charset="-120"/>
              </a:rPr>
              <a:t>the UK/ United Kingdom/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800" dirty="0">
                <a:solidFill>
                  <a:prstClr val="black"/>
                </a:solidFill>
                <a:latin typeface="Arial Black" panose="020B0A04020102020204" pitchFamily="34" charset="0"/>
                <a:ea typeface="新細明體" panose="02020500000000000000" pitchFamily="18" charset="-120"/>
              </a:rPr>
              <a:t>England/ </a:t>
            </a:r>
            <a:r>
              <a:rPr kumimoji="1" lang="en-US" altLang="zh-TW" sz="4800" dirty="0" smtClean="0">
                <a:solidFill>
                  <a:prstClr val="black"/>
                </a:solidFill>
                <a:latin typeface="Arial Black" panose="020B0A04020102020204" pitchFamily="34" charset="0"/>
                <a:ea typeface="新細明體" panose="02020500000000000000" pitchFamily="18" charset="-120"/>
              </a:rPr>
              <a:t>Great Britain</a:t>
            </a:r>
            <a:endParaRPr kumimoji="1" lang="en-US" altLang="zh-TW" sz="4800" dirty="0">
              <a:solidFill>
                <a:prstClr val="black"/>
              </a:solidFill>
              <a:latin typeface="Arial Black" panose="020B0A040201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025" b="8944"/>
          <a:stretch/>
        </p:blipFill>
        <p:spPr>
          <a:xfrm>
            <a:off x="4033024" y="1544143"/>
            <a:ext cx="6201746" cy="5313857"/>
          </a:xfrm>
          <a:prstGeom prst="rect">
            <a:avLst/>
          </a:prstGeom>
        </p:spPr>
      </p:pic>
      <p:pic>
        <p:nvPicPr>
          <p:cNvPr id="2050" name="Picture 2" descr="Traditional British Fish and Chips Reci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887">
            <a:off x="9172720" y="1267045"/>
            <a:ext cx="2850423" cy="18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Animated-Flag-United-Kingdom.gif - 維基百科，自由嘅百科全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5" y="1546126"/>
            <a:ext cx="3919716" cy="258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ords you need to know to understand Sherlock Holm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16"/>
          <a:stretch/>
        </p:blipFill>
        <p:spPr bwMode="auto">
          <a:xfrm>
            <a:off x="0" y="4107070"/>
            <a:ext cx="2711669" cy="27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362" y="3988676"/>
            <a:ext cx="1434662" cy="2869324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1822395" y="6252999"/>
            <a:ext cx="37965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Sherlock Holmes</a:t>
            </a:r>
            <a:endParaRPr lang="zh-TW" altLang="en-US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/>
          <a:srcRect l="6392" t="14791" r="4928" b="7462"/>
          <a:stretch/>
        </p:blipFill>
        <p:spPr>
          <a:xfrm>
            <a:off x="9880798" y="4873806"/>
            <a:ext cx="2283300" cy="2001797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8156342" y="5482535"/>
            <a:ext cx="1224455" cy="31144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4770" y="3181371"/>
            <a:ext cx="1806076" cy="16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09447" y="2144110"/>
            <a:ext cx="5644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Let’s draw a word tree!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8" t="37701" r="67070" b="45057"/>
          <a:stretch/>
        </p:blipFill>
        <p:spPr>
          <a:xfrm>
            <a:off x="6353502" y="0"/>
            <a:ext cx="5669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/>
          </p:cNvPr>
          <p:cNvSpPr txBox="1"/>
          <p:nvPr/>
        </p:nvSpPr>
        <p:spPr>
          <a:xfrm>
            <a:off x="809477" y="0"/>
            <a:ext cx="9074150" cy="1570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800" dirty="0">
                <a:solidFill>
                  <a:prstClr val="black"/>
                </a:solidFill>
                <a:latin typeface="Arial Black" panose="020B0A04020102020204" pitchFamily="34" charset="0"/>
                <a:ea typeface="新細明體" panose="02020500000000000000" pitchFamily="18" charset="-120"/>
              </a:rPr>
              <a:t>the USA/ the US/America/ United States of America</a:t>
            </a:r>
            <a:endParaRPr kumimoji="1" lang="zh-TW" altLang="en-US" sz="4800" dirty="0">
              <a:solidFill>
                <a:prstClr val="black"/>
              </a:solidFill>
              <a:latin typeface="Arial Black" panose="020B0A040201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0951" b="16729"/>
          <a:stretch/>
        </p:blipFill>
        <p:spPr>
          <a:xfrm>
            <a:off x="2682652" y="1570037"/>
            <a:ext cx="8188875" cy="5258953"/>
          </a:xfrm>
          <a:prstGeom prst="rect">
            <a:avLst/>
          </a:prstGeom>
        </p:spPr>
      </p:pic>
      <p:sp>
        <p:nvSpPr>
          <p:cNvPr id="8" name="甜甜圈 7"/>
          <p:cNvSpPr/>
          <p:nvPr/>
        </p:nvSpPr>
        <p:spPr>
          <a:xfrm>
            <a:off x="9738673" y="3560026"/>
            <a:ext cx="257908" cy="230833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995748" y="3444609"/>
            <a:ext cx="175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New </a:t>
            </a:r>
            <a:r>
              <a:rPr lang="en-US" altLang="zh-TW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2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ork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甜甜圈 9"/>
          <p:cNvSpPr/>
          <p:nvPr/>
        </p:nvSpPr>
        <p:spPr>
          <a:xfrm>
            <a:off x="8976673" y="3906276"/>
            <a:ext cx="257908" cy="230833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233748" y="3790859"/>
            <a:ext cx="2513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Washington DC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甜甜圈 11"/>
          <p:cNvSpPr/>
          <p:nvPr/>
        </p:nvSpPr>
        <p:spPr>
          <a:xfrm>
            <a:off x="3137572" y="4043344"/>
            <a:ext cx="257908" cy="230833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699154" y="4222650"/>
            <a:ext cx="224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San Francisco </a:t>
            </a:r>
            <a:endParaRPr lang="zh-TW" altLang="en-US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8751450" y="3790858"/>
            <a:ext cx="2995856" cy="4833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 descr="American Flag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7" y="1647380"/>
            <a:ext cx="2857969" cy="214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8" y="3790857"/>
            <a:ext cx="2448010" cy="3066183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104575" y="6272265"/>
            <a:ext cx="251933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Joe Biden</a:t>
            </a:r>
            <a:endParaRPr lang="zh-TW" altLang="en-US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Melting Pot or Salad Bowl? | cglearn.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76" y="4476619"/>
            <a:ext cx="1798209" cy="20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/>
          <a:srcRect l="6513" t="4847" r="7291" b="9969"/>
          <a:stretch/>
        </p:blipFill>
        <p:spPr>
          <a:xfrm rot="20756773">
            <a:off x="9789309" y="194316"/>
            <a:ext cx="2177475" cy="21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6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09447" y="2144110"/>
            <a:ext cx="5644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Let’s draw a word tree!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54483" r="65230" b="24138"/>
          <a:stretch/>
        </p:blipFill>
        <p:spPr>
          <a:xfrm>
            <a:off x="6668814" y="0"/>
            <a:ext cx="5383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3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7"/>
          <a:stretch/>
        </p:blipFill>
        <p:spPr>
          <a:xfrm>
            <a:off x="0" y="0"/>
            <a:ext cx="39527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r="16197"/>
          <a:stretch/>
        </p:blipFill>
        <p:spPr>
          <a:xfrm>
            <a:off x="3952700" y="0"/>
            <a:ext cx="3925615" cy="6858000"/>
          </a:xfrm>
          <a:prstGeom prst="rect">
            <a:avLst/>
          </a:prstGeom>
        </p:spPr>
      </p:pic>
      <p:pic>
        <p:nvPicPr>
          <p:cNvPr id="5124" name="Picture 4" descr="Wow Gif - Ice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400" y="2332639"/>
            <a:ext cx="4286600" cy="289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2065283" y="-126124"/>
            <a:ext cx="7586170" cy="2165350"/>
          </a:xfrm>
          <a:prstGeom prst="flowChartProcess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sing</a:t>
            </a: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er</a:t>
            </a:r>
            <a:endParaRPr kumimoji="0" lang="en-US" altLang="zh-TW" sz="16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2064" name="Picture 16" descr="唱,指,五月天,阿信,GIF动画图片- 54动态图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707" y="2321705"/>
            <a:ext cx="5835322" cy="45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7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1623848" y="0"/>
            <a:ext cx="8185260" cy="2165350"/>
          </a:xfrm>
          <a:prstGeom prst="flowChartProcess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summ</a:t>
            </a: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er</a:t>
            </a:r>
            <a:endParaRPr kumimoji="0" lang="en-US" altLang="zh-TW" sz="16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3074" name="Picture 2" descr="动态图GIF: animation, disney, summer, snow, beach, sun, singing, frozen,  sunny, snowman, olaf, walt disney animation studios, tanning, disney froze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942" y="2355575"/>
            <a:ext cx="8375748" cy="374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0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1592317" y="0"/>
            <a:ext cx="8500570" cy="2165350"/>
          </a:xfrm>
          <a:prstGeom prst="flowChartProcess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teach</a:t>
            </a: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er</a:t>
            </a:r>
            <a:endParaRPr kumimoji="0" lang="en-US" altLang="zh-TW" sz="16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4102" name="Picture 6" descr="世界读书日| 孔子rap：为何读书？-新华网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87" y="2165350"/>
            <a:ext cx="7664121" cy="43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885793" y="5657671"/>
            <a:ext cx="6306207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Confucius</a:t>
            </a:r>
            <a:r>
              <a:rPr lang="zh-TW" altLang="en-US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孔子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3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1418897" y="-15766"/>
            <a:ext cx="8500570" cy="2165350"/>
          </a:xfrm>
          <a:prstGeom prst="flowChartProcess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act</a:t>
            </a: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or</a:t>
            </a:r>
            <a:endParaRPr kumimoji="0" lang="en-US" altLang="zh-TW" sz="167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5124" name="Picture 4" descr="GIF 一秒鐘，演員十年功！好萊塢巨星的演技走馬燈» ㄇㄞˋ點子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692" y="2025021"/>
            <a:ext cx="4782980" cy="4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6" y="2032210"/>
            <a:ext cx="3039851" cy="448792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366" y="2025021"/>
            <a:ext cx="3946634" cy="406046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84647" y="5657671"/>
            <a:ext cx="6306207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Johnny Depp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8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1686910" y="0"/>
            <a:ext cx="8500570" cy="2165350"/>
          </a:xfrm>
          <a:prstGeom prst="flowChartProcess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doct</a:t>
            </a: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or</a:t>
            </a:r>
            <a:endParaRPr kumimoji="0" lang="en-US" altLang="zh-TW" sz="167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8" y="1951267"/>
            <a:ext cx="6957849" cy="4906733"/>
          </a:xfrm>
          <a:prstGeom prst="rect">
            <a:avLst/>
          </a:prstGeom>
        </p:spPr>
      </p:pic>
      <p:pic>
        <p:nvPicPr>
          <p:cNvPr id="6146" name="Picture 2" descr="開播9.6，這部醫療劇《機智的醫生生活》，追就對了| 尋夢戲劇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17" y="2880632"/>
            <a:ext cx="5084708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63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1308538" y="0"/>
            <a:ext cx="8500570" cy="2165350"/>
          </a:xfrm>
          <a:prstGeom prst="flowChartProcess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sail</a:t>
            </a:r>
            <a:r>
              <a:rPr kumimoji="0" lang="en-US" altLang="zh-TW" sz="1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or</a:t>
            </a:r>
            <a:endParaRPr kumimoji="0" lang="en-US" altLang="zh-TW" sz="167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7174" name="Picture 6" descr="Popeye The Sailor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1" y="2275709"/>
            <a:ext cx="6006663" cy="43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331" y="2275709"/>
            <a:ext cx="5759669" cy="448664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842337"/>
            <a:ext cx="8844456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Popeye the Sailor Man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6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ldrenHappy_16x9_TP103461882" id="{8C4E9620-458B-4ED1-A6E2-83A8C75A1A13}" vid="{9427B330-C6D8-40D7-B42F-CC81D7E70B6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TM10001106[[fn=徽章]]</Template>
  <TotalTime>2956</TotalTime>
  <Words>249</Words>
  <Application>Microsoft Office PowerPoint</Application>
  <PresentationFormat>寬螢幕</PresentationFormat>
  <Paragraphs>103</Paragraphs>
  <Slides>39</Slides>
  <Notes>8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39</vt:i4>
      </vt:variant>
    </vt:vector>
  </HeadingPairs>
  <TitlesOfParts>
    <vt:vector size="52" baseType="lpstr">
      <vt:lpstr>Euphemia</vt:lpstr>
      <vt:lpstr>Microsoft JhengHei UI</vt:lpstr>
      <vt:lpstr>新細明體</vt:lpstr>
      <vt:lpstr>標楷體</vt:lpstr>
      <vt:lpstr>Arial</vt:lpstr>
      <vt:lpstr>Arial Black</vt:lpstr>
      <vt:lpstr>Calibri</vt:lpstr>
      <vt:lpstr>Calibri Light</vt:lpstr>
      <vt:lpstr>Comic Sans MS</vt:lpstr>
      <vt:lpstr>Wingdings</vt:lpstr>
      <vt:lpstr>1_Children Happy 16x9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Leaderboard of Starter Unit Story Time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190</cp:revision>
  <dcterms:created xsi:type="dcterms:W3CDTF">2020-09-25T01:04:22Z</dcterms:created>
  <dcterms:modified xsi:type="dcterms:W3CDTF">2021-09-23T23:53:01Z</dcterms:modified>
</cp:coreProperties>
</file>